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33" r:id="rId2"/>
    <p:sldId id="436" r:id="rId3"/>
    <p:sldId id="435" r:id="rId4"/>
    <p:sldId id="505" r:id="rId5"/>
    <p:sldId id="506" r:id="rId6"/>
    <p:sldId id="507" r:id="rId7"/>
    <p:sldId id="508" r:id="rId8"/>
    <p:sldId id="509" r:id="rId9"/>
    <p:sldId id="510" r:id="rId10"/>
    <p:sldId id="511" r:id="rId11"/>
    <p:sldId id="512" r:id="rId12"/>
    <p:sldId id="513" r:id="rId13"/>
    <p:sldId id="514" r:id="rId14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9AD0FBB-E4F6-4121-908E-080D86A35B1B}">
          <p14:sldIdLst>
            <p14:sldId id="433"/>
            <p14:sldId id="436"/>
            <p14:sldId id="435"/>
            <p14:sldId id="505"/>
            <p14:sldId id="506"/>
            <p14:sldId id="507"/>
            <p14:sldId id="508"/>
            <p14:sldId id="509"/>
            <p14:sldId id="510"/>
            <p14:sldId id="511"/>
            <p14:sldId id="512"/>
            <p14:sldId id="513"/>
            <p14:sldId id="514"/>
          </p14:sldIdLst>
        </p14:section>
        <p14:section name="Раздел без заголовка" id="{0832049C-A89A-4CA6-BAB8-8595AFFE04D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611F"/>
    <a:srgbClr val="E04C0A"/>
    <a:srgbClr val="FF5B5B"/>
    <a:srgbClr val="006600"/>
    <a:srgbClr val="008000"/>
    <a:srgbClr val="FF4747"/>
    <a:srgbClr val="FF9900"/>
    <a:srgbClr val="558812"/>
    <a:srgbClr val="A3639E"/>
    <a:srgbClr val="407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778" autoAdjust="0"/>
  </p:normalViewPr>
  <p:slideViewPr>
    <p:cSldViewPr>
      <p:cViewPr varScale="1">
        <p:scale>
          <a:sx n="71" d="100"/>
          <a:sy n="71" d="100"/>
        </p:scale>
        <p:origin x="19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F3102-D9C0-45C8-BF8A-3534A39C71DA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9F7D3-A9F9-4319-A835-72EAE0105F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971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9F7D3-A9F9-4319-A835-72EAE0105F41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341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9F7D3-A9F9-4319-A835-72EAE0105F4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514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9F7D3-A9F9-4319-A835-72EAE0105F4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888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9F7D3-A9F9-4319-A835-72EAE0105F4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750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9F7D3-A9F9-4319-A835-72EAE0105F4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130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9F7D3-A9F9-4319-A835-72EAE0105F41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99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9F7D3-A9F9-4319-A835-72EAE0105F4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682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9F7D3-A9F9-4319-A835-72EAE0105F41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936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9F7D3-A9F9-4319-A835-72EAE0105F41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69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385" y="3164437"/>
            <a:ext cx="6554391" cy="3677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20688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anusC"/>
              </a:rPr>
              <a:t> 10 упражнений</a:t>
            </a:r>
          </a:p>
          <a:p>
            <a:pPr algn="ctr"/>
            <a:r>
              <a:rPr lang="ru-RU" sz="4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anusC"/>
              </a:rPr>
              <a:t>д</a:t>
            </a:r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anusC"/>
              </a:rPr>
              <a:t>ля развития речи</a:t>
            </a:r>
            <a:endParaRPr lang="ru-RU" dirty="0"/>
          </a:p>
        </p:txBody>
      </p:sp>
      <p:pic>
        <p:nvPicPr>
          <p:cNvPr id="8" name="Picture 2" descr="http://edu-modern.ru/pages_images/page58b92ef6e5d2c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805264"/>
            <a:ext cx="1082368" cy="83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4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274638"/>
            <a:ext cx="6264696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 упражнение</a:t>
            </a:r>
          </a:p>
          <a:p>
            <a:pPr algn="ctr"/>
            <a:r>
              <a:rPr lang="ru-RU" sz="32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«Чем дальше, тем труднее»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780115" y="0"/>
            <a:ext cx="363885" cy="6858000"/>
          </a:xfrm>
          <a:prstGeom prst="rect">
            <a:avLst/>
          </a:prstGeom>
          <a:solidFill>
            <a:srgbClr val="C2DF5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1">
              <a:defRPr/>
            </a:pPr>
            <a:endParaRPr lang="ru-RU" sz="225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" charset="0"/>
              <a:ea typeface="Palatino" charset="0"/>
              <a:cs typeface="Palatino" charset="0"/>
              <a:sym typeface="Palatino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79512" y="2620263"/>
            <a:ext cx="5400600" cy="1685414"/>
          </a:xfrm>
        </p:spPr>
        <p:txBody>
          <a:bodyPr>
            <a:noAutofit/>
          </a:bodyPr>
          <a:lstStyle/>
          <a:p>
            <a:pPr algn="l"/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half" idx="4294967295"/>
          </p:nvPr>
        </p:nvSpPr>
        <p:spPr>
          <a:xfrm>
            <a:off x="158697" y="2348880"/>
            <a:ext cx="3837239" cy="41414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карточках </a:t>
            </a:r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написаны разные прилагательные. Каждому ребёнку раздаётся по 3-5 карточек рубашкой вверх. </a:t>
            </a:r>
          </a:p>
          <a:p>
            <a:pPr marL="0" indent="0">
              <a:buNone/>
            </a:pPr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Его задача, перевернув карточку, подобрать к прилагательному существительное. Далее открыть вторую карточку и подобрать существительное уже к двум признакам.</a:t>
            </a:r>
          </a:p>
          <a:p>
            <a:pPr marL="0" indent="0">
              <a:buNone/>
            </a:pPr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Сложнее всего на третьем и последующих этапах: подобрать существительное сразу к 3-м признакам.</a:t>
            </a:r>
          </a:p>
          <a:p>
            <a:pPr marL="0" indent="0">
              <a:buNone/>
            </a:pPr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Например, стеклянный, тёплый, квадратный. (Экран монитора, возможно). </a:t>
            </a:r>
          </a:p>
          <a:p>
            <a:pPr marL="0" indent="0">
              <a:buNone/>
            </a:pPr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V="1">
            <a:off x="457199" y="6857999"/>
            <a:ext cx="8322915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 smtClean="0"/>
              <a:t>п </a:t>
            </a:r>
            <a:endParaRPr lang="ru-RU" sz="1800" dirty="0"/>
          </a:p>
        </p:txBody>
      </p:sp>
      <p:pic>
        <p:nvPicPr>
          <p:cNvPr id="6146" name="Picture 2" descr="ÐÐ°ÑÑÐ¸Ð½ÐºÐ¸ Ð¿Ð¾ Ð·Ð°Ð¿ÑÐ¾ÑÑ Ð¸Ð³ÑÐ° Ð¼ÑÐ³ÐºÐ¸Ð¹ Ð·Ð½Ð°Ð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61" y="2090520"/>
            <a:ext cx="4819251" cy="400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44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199" y="288929"/>
            <a:ext cx="7643193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 упражнение</a:t>
            </a:r>
          </a:p>
          <a:p>
            <a:pPr algn="ctr"/>
            <a:r>
              <a:rPr lang="ru-RU" sz="36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</a:t>
            </a:r>
            <a:r>
              <a:rPr lang="ru-RU" sz="3600" b="1" dirty="0" smtClean="0">
                <a:solidFill>
                  <a:srgbClr val="F5611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Говоря метафорически»</a:t>
            </a:r>
            <a:endParaRPr lang="ru-RU" sz="3600" b="1" dirty="0" smtClean="0">
              <a:solidFill>
                <a:srgbClr val="F561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780115" y="0"/>
            <a:ext cx="363885" cy="6858000"/>
          </a:xfrm>
          <a:prstGeom prst="rect">
            <a:avLst/>
          </a:prstGeom>
          <a:solidFill>
            <a:srgbClr val="C2DF5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1">
              <a:defRPr/>
            </a:pPr>
            <a:endParaRPr lang="ru-RU" sz="225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" charset="0"/>
              <a:ea typeface="Palatino" charset="0"/>
              <a:cs typeface="Palatino" charset="0"/>
              <a:sym typeface="Palatino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79512" y="2620263"/>
            <a:ext cx="5400600" cy="1685414"/>
          </a:xfrm>
        </p:spPr>
        <p:txBody>
          <a:bodyPr>
            <a:noAutofit/>
          </a:bodyPr>
          <a:lstStyle/>
          <a:p>
            <a:pPr algn="l"/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half" idx="4294967295"/>
          </p:nvPr>
        </p:nvSpPr>
        <p:spPr>
          <a:xfrm>
            <a:off x="158697" y="1916832"/>
            <a:ext cx="8373743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600" dirty="0" smtClean="0"/>
              <a:t>  Используйте </a:t>
            </a:r>
            <a:r>
              <a:rPr lang="ru-RU" sz="2600" dirty="0"/>
              <a:t>газету (или новости в интернете) 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для </a:t>
            </a:r>
            <a:r>
              <a:rPr lang="ru-RU" sz="2600" dirty="0"/>
              <a:t>того, чтобы создать список из 5 пунктов. 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В </a:t>
            </a:r>
            <a:r>
              <a:rPr lang="ru-RU" sz="2600" dirty="0"/>
              <a:t>нем </a:t>
            </a:r>
            <a:r>
              <a:rPr lang="ru-RU" sz="2600" dirty="0" smtClean="0"/>
              <a:t>могут </a:t>
            </a:r>
            <a:r>
              <a:rPr lang="ru-RU" sz="2600" dirty="0"/>
              <a:t>быть </a:t>
            </a:r>
            <a:r>
              <a:rPr lang="ru-RU" sz="2600" b="1" dirty="0"/>
              <a:t>люди, места, события, </a:t>
            </a:r>
            <a:r>
              <a:rPr lang="ru-RU" sz="2600" b="1" dirty="0" smtClean="0"/>
              <a:t/>
            </a:r>
            <a:br>
              <a:rPr lang="ru-RU" sz="2600" b="1" dirty="0" smtClean="0"/>
            </a:br>
            <a:r>
              <a:rPr lang="ru-RU" sz="2600" b="1" dirty="0" smtClean="0"/>
              <a:t>предметы </a:t>
            </a:r>
            <a:r>
              <a:rPr lang="ru-RU" sz="2600" dirty="0"/>
              <a:t>- самая </a:t>
            </a:r>
            <a:r>
              <a:rPr lang="ru-RU" sz="2600" dirty="0" smtClean="0"/>
              <a:t>разная </a:t>
            </a:r>
            <a:r>
              <a:rPr lang="ru-RU" sz="2600" dirty="0"/>
              <a:t>информация. 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Теперь нужно потратить не </a:t>
            </a:r>
            <a:r>
              <a:rPr lang="ru-RU" sz="2600" dirty="0"/>
              <a:t>больше </a:t>
            </a:r>
            <a:r>
              <a:rPr lang="ru-RU" sz="2600" dirty="0" smtClean="0"/>
              <a:t>минуты</a:t>
            </a:r>
            <a:br>
              <a:rPr lang="ru-RU" sz="2600" dirty="0" smtClean="0"/>
            </a:br>
            <a:r>
              <a:rPr lang="ru-RU" sz="2600" dirty="0" smtClean="0"/>
              <a:t> </a:t>
            </a:r>
            <a:r>
              <a:rPr lang="ru-RU" sz="2600" dirty="0"/>
              <a:t>на каждый пункт </a:t>
            </a:r>
            <a:r>
              <a:rPr lang="ru-RU" sz="2600" dirty="0" smtClean="0"/>
              <a:t>для </a:t>
            </a:r>
            <a:r>
              <a:rPr lang="ru-RU" sz="2600" dirty="0"/>
              <a:t>того, </a:t>
            </a:r>
            <a:r>
              <a:rPr lang="ru-RU" sz="2600" dirty="0" smtClean="0"/>
              <a:t>чтобы</a:t>
            </a:r>
            <a:br>
              <a:rPr lang="ru-RU" sz="2600" dirty="0" smtClean="0"/>
            </a:br>
            <a:r>
              <a:rPr lang="ru-RU" sz="2600" dirty="0" smtClean="0"/>
              <a:t> набросать </a:t>
            </a:r>
            <a:r>
              <a:rPr lang="ru-RU" sz="2600" b="1" dirty="0"/>
              <a:t>ряд метафор с </a:t>
            </a:r>
            <a:r>
              <a:rPr lang="ru-RU" sz="2600" b="1" dirty="0" smtClean="0"/>
              <a:t/>
            </a:r>
            <a:br>
              <a:rPr lang="ru-RU" sz="2600" b="1" dirty="0" smtClean="0"/>
            </a:br>
            <a:r>
              <a:rPr lang="ru-RU" sz="2600" b="1" dirty="0" smtClean="0"/>
              <a:t>приложенными </a:t>
            </a:r>
            <a:r>
              <a:rPr lang="ru-RU" sz="2600" b="1" dirty="0"/>
              <a:t>к ним </a:t>
            </a:r>
            <a:r>
              <a:rPr lang="ru-RU" sz="2600" b="1" dirty="0" smtClean="0"/>
              <a:t/>
            </a:r>
            <a:br>
              <a:rPr lang="ru-RU" sz="2600" b="1" dirty="0" smtClean="0"/>
            </a:br>
            <a:r>
              <a:rPr lang="ru-RU" sz="2600" b="1" dirty="0" smtClean="0"/>
              <a:t>короткими </a:t>
            </a:r>
            <a:r>
              <a:rPr lang="ru-RU" sz="2600" b="1" dirty="0"/>
              <a:t>объяснениями</a:t>
            </a:r>
            <a:r>
              <a:rPr lang="ru-RU" sz="2600" dirty="0"/>
              <a:t>. Например, 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пункт «город Пермь». </a:t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200" dirty="0" smtClean="0"/>
              <a:t>Город </a:t>
            </a:r>
            <a:r>
              <a:rPr lang="ru-RU" sz="2200" dirty="0"/>
              <a:t>подобен:</a:t>
            </a:r>
          </a:p>
          <a:p>
            <a:r>
              <a:rPr lang="ru-RU" sz="2200" dirty="0"/>
              <a:t>- лесу, потому что в нем множество высоких </a:t>
            </a:r>
            <a:r>
              <a:rPr lang="ru-RU" sz="2200" dirty="0" smtClean="0"/>
              <a:t>зданий, можно легко заблудиться</a:t>
            </a:r>
          </a:p>
          <a:p>
            <a:r>
              <a:rPr lang="ru-RU" sz="2200" dirty="0" smtClean="0"/>
              <a:t>- океану, потому что такой же безбрежный и пугающий</a:t>
            </a:r>
            <a:endParaRPr lang="ru-RU" sz="2200" dirty="0"/>
          </a:p>
          <a:p>
            <a:r>
              <a:rPr lang="ru-RU" sz="2200" dirty="0"/>
              <a:t>- </a:t>
            </a:r>
            <a:r>
              <a:rPr lang="ru-RU" sz="2200" dirty="0" smtClean="0"/>
              <a:t>музею, так как много скульптур - </a:t>
            </a:r>
            <a:r>
              <a:rPr lang="ru-RU" sz="2200" dirty="0"/>
              <a:t>памятников</a:t>
            </a:r>
          </a:p>
          <a:p>
            <a:r>
              <a:rPr lang="ru-RU" sz="2200" dirty="0"/>
              <a:t>- улью - все снуют </a:t>
            </a:r>
            <a:r>
              <a:rPr lang="ru-RU" sz="2200" dirty="0" smtClean="0"/>
              <a:t>туда-сюда, </a:t>
            </a:r>
            <a:r>
              <a:rPr lang="ru-RU" sz="2200" dirty="0"/>
              <a:t>как </a:t>
            </a:r>
            <a:r>
              <a:rPr lang="ru-RU" sz="2200" dirty="0" smtClean="0"/>
              <a:t>пчелы</a:t>
            </a:r>
          </a:p>
          <a:p>
            <a:r>
              <a:rPr lang="ru-RU" sz="2200" dirty="0" smtClean="0"/>
              <a:t>- дому – здесь живут мои родители</a:t>
            </a:r>
          </a:p>
          <a:p>
            <a:r>
              <a:rPr lang="ru-RU" sz="2200" dirty="0" smtClean="0"/>
              <a:t>- корабль, плывущий в облаках</a:t>
            </a:r>
          </a:p>
          <a:p>
            <a:endParaRPr lang="ru-RU" sz="2200" dirty="0"/>
          </a:p>
          <a:p>
            <a:pPr marL="0" indent="0">
              <a:buNone/>
            </a:pPr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V="1">
            <a:off x="457199" y="6857999"/>
            <a:ext cx="8322915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 smtClean="0"/>
              <a:t>п </a:t>
            </a:r>
            <a:endParaRPr lang="ru-RU" sz="1800" dirty="0"/>
          </a:p>
        </p:txBody>
      </p:sp>
      <p:sp>
        <p:nvSpPr>
          <p:cNvPr id="4" name="AutoShape 2" descr="ÐÐ°ÑÑÐ¸Ð½ÐºÐ¸ Ð¿Ð¾ Ð·Ð°Ð¿ÑÐ¾ÑÑ Ð³Ð¾ÑÐ¾Ð´ Ð¿ÐµÑÐ¼Ñ ÑÐ¾ÑÐ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8" name="Picture 6" descr="ÐÐ°ÑÑÐ¸Ð½ÐºÐ¸ Ð¿Ð¾ Ð·Ð°Ð¿ÑÐ¾ÑÑ Ð³Ð¾ÑÐ¾Ð´ Ð¿ÐµÑÐ¼Ñ ÑÐ¾ÑÐ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164" y="2348881"/>
            <a:ext cx="3712350" cy="263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22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274638"/>
            <a:ext cx="6264696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упражнение</a:t>
            </a:r>
          </a:p>
          <a:p>
            <a:pPr algn="ctr"/>
            <a:r>
              <a:rPr lang="ru-RU" sz="36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</a:t>
            </a:r>
            <a:r>
              <a:rPr lang="ru-RU" sz="3600" b="1" dirty="0">
                <a:solidFill>
                  <a:srgbClr val="F5611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</a:t>
            </a:r>
            <a:r>
              <a:rPr lang="ru-RU" sz="3600" b="1" dirty="0" smtClean="0">
                <a:solidFill>
                  <a:srgbClr val="F5611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инонимы»</a:t>
            </a:r>
            <a:endParaRPr lang="ru-RU" sz="3600" b="1" dirty="0" smtClean="0">
              <a:solidFill>
                <a:srgbClr val="F561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780115" y="0"/>
            <a:ext cx="363885" cy="6858000"/>
          </a:xfrm>
          <a:prstGeom prst="rect">
            <a:avLst/>
          </a:prstGeom>
          <a:solidFill>
            <a:srgbClr val="C2DF5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1">
              <a:defRPr/>
            </a:pPr>
            <a:endParaRPr lang="ru-RU" sz="225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" charset="0"/>
              <a:ea typeface="Palatino" charset="0"/>
              <a:cs typeface="Palatino" charset="0"/>
              <a:sym typeface="Palatino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79512" y="2620263"/>
            <a:ext cx="5400600" cy="1685414"/>
          </a:xfrm>
        </p:spPr>
        <p:txBody>
          <a:bodyPr>
            <a:noAutofit/>
          </a:bodyPr>
          <a:lstStyle/>
          <a:p>
            <a:pPr algn="l"/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half" idx="4294967295"/>
          </p:nvPr>
        </p:nvSpPr>
        <p:spPr>
          <a:xfrm>
            <a:off x="158697" y="1916832"/>
            <a:ext cx="8373743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 smtClean="0"/>
              <a:t>  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Берём любой текст (с детьми помладше можно взять одно большое предложение)</a:t>
            </a:r>
          </a:p>
          <a:p>
            <a:pPr marL="0" indent="0">
              <a:buNone/>
            </a:pP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2. Теперь заменяем все слова в этом тексте на синонимы (можно заменять только существительные или только глаголы)</a:t>
            </a:r>
          </a:p>
          <a:p>
            <a:pPr marL="0" indent="0">
              <a:buNone/>
            </a:pP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3. Хорошо, если в классе есть словарь синонимов – замечательно пополняется словарный запас. </a:t>
            </a:r>
          </a:p>
          <a:p>
            <a:pPr marL="0" indent="0">
              <a:buNone/>
            </a:pPr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ru-RU" sz="2400" dirty="0" smtClean="0"/>
              <a:t>Человек </a:t>
            </a:r>
            <a:r>
              <a:rPr lang="ru-RU" sz="2400" i="1" dirty="0" smtClean="0"/>
              <a:t>(народ, каждый из нас, личность) </a:t>
            </a:r>
            <a:r>
              <a:rPr lang="ru-RU" sz="2400" dirty="0" smtClean="0"/>
              <a:t>изобрёл </a:t>
            </a:r>
            <a:r>
              <a:rPr lang="ru-RU" sz="2400" i="1" dirty="0" smtClean="0"/>
              <a:t>(нашел</a:t>
            </a:r>
            <a:r>
              <a:rPr lang="ru-RU" sz="2400" i="1" dirty="0"/>
              <a:t>, отыскал, придумал, создал</a:t>
            </a:r>
            <a:r>
              <a:rPr lang="ru-RU" sz="2400" dirty="0"/>
              <a:t>) </a:t>
            </a:r>
            <a:r>
              <a:rPr lang="ru-RU" sz="2400" dirty="0" smtClean="0"/>
              <a:t>слова </a:t>
            </a:r>
            <a:r>
              <a:rPr lang="ru-RU" sz="2400" i="1" dirty="0" smtClean="0"/>
              <a:t>(названия, имена) </a:t>
            </a:r>
            <a:r>
              <a:rPr lang="ru-RU" sz="2400" dirty="0"/>
              <a:t>для </a:t>
            </a:r>
            <a:r>
              <a:rPr lang="ru-RU" sz="2400" dirty="0" smtClean="0"/>
              <a:t>всего</a:t>
            </a:r>
            <a:r>
              <a:rPr lang="ru-RU" sz="2400" i="1" dirty="0" smtClean="0"/>
              <a:t>(каждого. любого), </a:t>
            </a:r>
            <a:r>
              <a:rPr lang="ru-RU" sz="2400" dirty="0"/>
              <a:t>что </a:t>
            </a:r>
            <a:r>
              <a:rPr lang="ru-RU" sz="2400" dirty="0" smtClean="0"/>
              <a:t>обнаружено </a:t>
            </a:r>
            <a:r>
              <a:rPr lang="ru-RU" sz="2400" i="1" dirty="0" smtClean="0"/>
              <a:t>(найдено, открыто) </a:t>
            </a:r>
            <a:r>
              <a:rPr lang="ru-RU" sz="2400" dirty="0"/>
              <a:t>им </a:t>
            </a:r>
            <a:r>
              <a:rPr lang="ru-RU" sz="2400" dirty="0" smtClean="0"/>
              <a:t>на земле (</a:t>
            </a:r>
            <a:r>
              <a:rPr lang="ru-RU" sz="2400" i="1" dirty="0" smtClean="0"/>
              <a:t>в </a:t>
            </a:r>
            <a:r>
              <a:rPr lang="ru-RU" sz="2400" i="1" dirty="0"/>
              <a:t>мире, во </a:t>
            </a:r>
            <a:r>
              <a:rPr lang="ru-RU" sz="2400" i="1" dirty="0" smtClean="0"/>
              <a:t>вселенной). </a:t>
            </a:r>
            <a:br>
              <a:rPr lang="ru-RU" sz="2400" i="1" dirty="0" smtClean="0"/>
            </a:br>
            <a:endParaRPr lang="ru-RU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 flipV="1">
            <a:off x="457200" y="6812281"/>
            <a:ext cx="8322915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 smtClean="0"/>
              <a:t>п </a:t>
            </a:r>
            <a:endParaRPr lang="ru-RU" sz="1800" dirty="0"/>
          </a:p>
        </p:txBody>
      </p:sp>
      <p:sp>
        <p:nvSpPr>
          <p:cNvPr id="4" name="AutoShape 2" descr="ÐÐ°ÑÑÐ¸Ð½ÐºÐ¸ Ð¿Ð¾ Ð·Ð°Ð¿ÑÐ¾ÑÑ Ð³Ð¾ÑÐ¾Ð´ Ð¿ÐµÑÐ¼Ñ ÑÐ¾ÑÐ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25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385" y="3164437"/>
            <a:ext cx="6554391" cy="3677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://edu-modern.ru/pages_images/page58b92ef6e5d2c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805264"/>
            <a:ext cx="1082368" cy="83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9218" name="Picture 2" descr="https://pp.userapi.com/c845219/v845219242/387fa/QRuo8BmqZA0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67426"/>
            <a:ext cx="5472607" cy="315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06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971600" y="116632"/>
            <a:ext cx="6840760" cy="1387732"/>
          </a:xfrm>
          <a:prstGeom prst="round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любые </a:t>
            </a: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упражнения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71600" y="342922"/>
            <a:ext cx="6984775" cy="892935"/>
          </a:xfrm>
          <a:prstGeom prst="roundRect">
            <a:avLst>
              <a:gd name="adj" fmla="val 36260"/>
            </a:avLst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125308" y="3225948"/>
            <a:ext cx="3528391" cy="830997"/>
          </a:xfrm>
          <a:prstGeom prst="roundRect">
            <a:avLst>
              <a:gd name="adj" fmla="val 37878"/>
            </a:avLst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Rectangle 2"/>
          <p:cNvSpPr>
            <a:spLocks/>
          </p:cNvSpPr>
          <p:nvPr/>
        </p:nvSpPr>
        <p:spPr bwMode="auto">
          <a:xfrm>
            <a:off x="8780115" y="0"/>
            <a:ext cx="363885" cy="6858000"/>
          </a:xfrm>
          <a:prstGeom prst="rect">
            <a:avLst/>
          </a:prstGeom>
          <a:solidFill>
            <a:srgbClr val="C2DF5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1">
              <a:defRPr/>
            </a:pPr>
            <a:endParaRPr lang="ru-RU" sz="225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" charset="0"/>
              <a:ea typeface="Palatino" charset="0"/>
              <a:cs typeface="Palatino" charset="0"/>
              <a:sym typeface="Palatino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8570" y="2582191"/>
            <a:ext cx="3600400" cy="899887"/>
          </a:xfrm>
          <a:prstGeom prst="roundRect">
            <a:avLst>
              <a:gd name="adj" fmla="val 36260"/>
            </a:avLst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409402" y="4622765"/>
            <a:ext cx="3216551" cy="830997"/>
          </a:xfrm>
          <a:prstGeom prst="roundRect">
            <a:avLst>
              <a:gd name="adj" fmla="val 36260"/>
            </a:avLst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409402" y="4705208"/>
            <a:ext cx="3216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6">
                  <a:lumMod val="75000"/>
                </a:schemeClr>
              </a:buClr>
              <a:buSzPct val="125000"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Помогают сформировать речевой навык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5963176" y="1235857"/>
            <a:ext cx="1008790" cy="1964147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436396" y="1271660"/>
            <a:ext cx="1162565" cy="1228088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3872200" y="1271660"/>
            <a:ext cx="1182963" cy="3351105"/>
          </a:xfrm>
          <a:prstGeom prst="straightConnector1">
            <a:avLst/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323528" y="2623862"/>
            <a:ext cx="347852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6">
                  <a:lumMod val="75000"/>
                </a:schemeClr>
              </a:buClr>
              <a:buSzPct val="125000"/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систематичность занятий (почти ежедневно в течение нескольких месяцев)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81579" y="3270193"/>
            <a:ext cx="35422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6">
                  <a:lumMod val="75000"/>
                </a:schemeClr>
              </a:buClr>
              <a:buSzPct val="125000"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навыки речи не тождественны знанию языка</a:t>
            </a:r>
          </a:p>
        </p:txBody>
      </p:sp>
    </p:spTree>
    <p:extLst>
      <p:ext uri="{BB962C8B-B14F-4D97-AF65-F5344CB8AC3E}">
        <p14:creationId xmlns:p14="http://schemas.microsoft.com/office/powerpoint/2010/main" val="194388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274638"/>
            <a:ext cx="6264696" cy="15696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упражнение</a:t>
            </a:r>
          </a:p>
          <a:p>
            <a:pPr algn="ctr"/>
            <a:endParaRPr lang="ru-RU" sz="2400" b="1" dirty="0" smtClean="0">
              <a:solidFill>
                <a:srgbClr val="F561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«В поисках прилагательных»</a:t>
            </a:r>
            <a:endParaRPr lang="ru-RU" sz="2400" b="1" dirty="0">
              <a:solidFill>
                <a:srgbClr val="F561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2" descr="Картинки по запросу зарядка для детей 7 ле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469" y="4427185"/>
            <a:ext cx="2592288" cy="2221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/>
          </p:cNvSpPr>
          <p:nvPr/>
        </p:nvSpPr>
        <p:spPr bwMode="auto">
          <a:xfrm>
            <a:off x="8780115" y="0"/>
            <a:ext cx="363885" cy="6858000"/>
          </a:xfrm>
          <a:prstGeom prst="rect">
            <a:avLst/>
          </a:prstGeom>
          <a:solidFill>
            <a:srgbClr val="C2DF5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1">
              <a:defRPr/>
            </a:pPr>
            <a:endParaRPr lang="ru-RU" sz="225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" charset="0"/>
              <a:ea typeface="Palatino" charset="0"/>
              <a:cs typeface="Palatino" charset="0"/>
              <a:sym typeface="Palatino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2118340"/>
            <a:ext cx="8229600" cy="4007823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Берём любое слово и пишем к нему 5 любых прилагательных, подходящих к нему по смыслу.</a:t>
            </a:r>
            <a:br>
              <a:rPr lang="ru-RU" sz="2400" dirty="0" smtClean="0"/>
            </a:br>
            <a:endParaRPr lang="ru-RU" sz="2400" dirty="0" smtClean="0"/>
          </a:p>
          <a:p>
            <a:pPr marL="0" indent="0" algn="ctr">
              <a:buNone/>
            </a:pPr>
            <a:r>
              <a:rPr lang="ru-RU" sz="2400" dirty="0" smtClean="0"/>
              <a:t>                             </a:t>
            </a:r>
            <a:r>
              <a:rPr lang="ru-RU" sz="2400" b="1" dirty="0" smtClean="0">
                <a:solidFill>
                  <a:schemeClr val="tx2"/>
                </a:solidFill>
              </a:rPr>
              <a:t>старый, деревянный, маленький,          коричневый, почтовый</a:t>
            </a:r>
            <a:endParaRPr lang="ru-RU" sz="24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2400" b="1" dirty="0" smtClean="0"/>
              <a:t> Ящик</a:t>
            </a:r>
            <a:r>
              <a:rPr lang="ru-RU" sz="2400" dirty="0" smtClean="0"/>
              <a:t> </a:t>
            </a:r>
          </a:p>
          <a:p>
            <a:pPr marL="0" indent="0">
              <a:buNone/>
            </a:pPr>
            <a:r>
              <a:rPr lang="ru-RU" sz="2400" dirty="0" smtClean="0"/>
              <a:t>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живой, умный, меркантильный,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бессовестный, долговременный</a:t>
            </a:r>
            <a:endParaRPr lang="ru-RU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Затем подбираем 5 прилагательных, которые</a:t>
            </a:r>
            <a:br>
              <a:rPr lang="ru-RU" sz="2400" dirty="0" smtClean="0"/>
            </a:br>
            <a:r>
              <a:rPr lang="ru-RU" sz="2400" dirty="0" smtClean="0"/>
              <a:t> никак к нему не подойдут</a:t>
            </a:r>
            <a:endParaRPr lang="ru-RU" sz="2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1475656" y="3501008"/>
            <a:ext cx="1512168" cy="49178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414208" y="3992791"/>
            <a:ext cx="1429600" cy="4443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695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274638"/>
            <a:ext cx="6264696" cy="15696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упражнение</a:t>
            </a:r>
          </a:p>
          <a:p>
            <a:pPr algn="ctr"/>
            <a:r>
              <a:rPr lang="ru-RU" sz="24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«Чудо-юдо»</a:t>
            </a:r>
          </a:p>
          <a:p>
            <a:pPr algn="ctr"/>
            <a:endParaRPr lang="ru-RU" sz="2400" b="1" dirty="0" smtClean="0">
              <a:solidFill>
                <a:srgbClr val="F561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780115" y="0"/>
            <a:ext cx="363885" cy="6858000"/>
          </a:xfrm>
          <a:prstGeom prst="rect">
            <a:avLst/>
          </a:prstGeom>
          <a:solidFill>
            <a:srgbClr val="C2DF5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1">
              <a:defRPr/>
            </a:pPr>
            <a:endParaRPr lang="ru-RU" sz="225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" charset="0"/>
              <a:ea typeface="Palatino" charset="0"/>
              <a:cs typeface="Palatino" charset="0"/>
              <a:sym typeface="Palatino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755576" y="4800600"/>
            <a:ext cx="7488832" cy="566738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 придумать и нарисовать несуществующее животное         (зайца с ушами слона и хвостом тигра, например)</a:t>
            </a:r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6" name="Picture 2" descr="ÐÐ°ÑÑÐ¸Ð½ÐºÐ¸ Ð¿Ð¾ Ð·Ð°Ð¿ÑÐ¾ÑÑ Ð½ÐµÑÑÑÐµÑÑÐ²ÑÑÑÐµÐµ Ð¶Ð¸Ð²Ð¾ÑÐ½Ð¾Ðµ ÐºÐ°ÑÑÐ¸Ð½ÐºÐ¸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3" r="5833"/>
          <a:stretch>
            <a:fillRect/>
          </a:stretch>
        </p:blipFill>
        <p:spPr bwMode="auto">
          <a:xfrm>
            <a:off x="2544018" y="1945783"/>
            <a:ext cx="3714800" cy="27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Текст 12"/>
          <p:cNvSpPr>
            <a:spLocks noGrp="1"/>
          </p:cNvSpPr>
          <p:nvPr>
            <p:ph type="body" sz="half" idx="2"/>
          </p:nvPr>
        </p:nvSpPr>
        <p:spPr>
          <a:xfrm>
            <a:off x="755576" y="5367338"/>
            <a:ext cx="7756686" cy="804862"/>
          </a:xfrm>
        </p:spPr>
        <p:txBody>
          <a:bodyPr>
            <a:normAutofit fontScale="85000" lnSpcReduction="10000"/>
          </a:bodyPr>
          <a:lstStyle/>
          <a:p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Придумать небольшой рассказ об этом животном: как он появился, как ему живётся, …)</a:t>
            </a:r>
          </a:p>
          <a:p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Можно попрактиковаться на составлении текстов всех типов речи.</a:t>
            </a:r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78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274638"/>
            <a:ext cx="6264696" cy="15696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48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упражнение</a:t>
            </a:r>
          </a:p>
          <a:p>
            <a:pPr algn="ctr"/>
            <a:r>
              <a:rPr lang="ru-RU" sz="24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«Разные имена одной вещи»</a:t>
            </a:r>
          </a:p>
          <a:p>
            <a:pPr algn="ctr"/>
            <a:endParaRPr lang="ru-RU" sz="2400" b="1" dirty="0" smtClean="0">
              <a:solidFill>
                <a:srgbClr val="F561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780115" y="0"/>
            <a:ext cx="363885" cy="6858000"/>
          </a:xfrm>
          <a:prstGeom prst="rect">
            <a:avLst/>
          </a:prstGeom>
          <a:solidFill>
            <a:srgbClr val="C2DF5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1">
              <a:defRPr/>
            </a:pPr>
            <a:endParaRPr lang="ru-RU" sz="225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" charset="0"/>
              <a:ea typeface="Palatino" charset="0"/>
              <a:cs typeface="Palatino" charset="0"/>
              <a:sym typeface="Palatino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899592" y="4653136"/>
            <a:ext cx="7787208" cy="1008112"/>
          </a:xfrm>
        </p:spPr>
        <p:txBody>
          <a:bodyPr>
            <a:noAutofit/>
          </a:bodyPr>
          <a:lstStyle/>
          <a:p>
            <a:pPr algn="l"/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Вспомнить, какими разными синонимами мы называем предмет (например, телефон – мобильник, </a:t>
            </a:r>
            <a:r>
              <a:rPr lang="ru-RU" sz="16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мобилка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сотовый, труба,…)</a:t>
            </a:r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052" name="Picture 4" descr="ÐÐ°ÑÑÐ¸Ð½ÐºÐ¸ Ð¿Ð¾ Ð·Ð°Ð¿ÑÐ¾ÑÑ ÐºÐ°ÑÑÐ¸Ð½ÐºÐ¸ Ð¼Ð¾Ð±Ð¸Ð»ÑÐ½Ð¾Ð³Ð¾ ÑÐµÐ»ÐµÑÐ¾Ð½Ð°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3808" y="2103305"/>
            <a:ext cx="2952328" cy="2691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Текст 12"/>
          <p:cNvSpPr>
            <a:spLocks noGrp="1"/>
          </p:cNvSpPr>
          <p:nvPr>
            <p:ph type="body" sz="half" idx="4294967295"/>
          </p:nvPr>
        </p:nvSpPr>
        <p:spPr>
          <a:xfrm>
            <a:off x="899592" y="5661248"/>
            <a:ext cx="7200800" cy="1008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Придумать новые необычные названия хорошо знакомому предмету (например, телефон – </a:t>
            </a:r>
            <a:r>
              <a:rPr lang="ru-RU" sz="16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говорилка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связник, умная коробка, электронный дружок,…)</a:t>
            </a:r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02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274638"/>
            <a:ext cx="6264696" cy="193899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 упражнение</a:t>
            </a:r>
          </a:p>
          <a:p>
            <a:pPr algn="ctr"/>
            <a:r>
              <a:rPr lang="ru-RU" sz="24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«Другими словами»</a:t>
            </a:r>
          </a:p>
          <a:p>
            <a:pPr algn="ctr"/>
            <a:r>
              <a:rPr lang="ru-RU" sz="24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(синонимы – антонимы)</a:t>
            </a:r>
          </a:p>
          <a:p>
            <a:pPr algn="ctr"/>
            <a:endParaRPr lang="ru-RU" sz="2400" b="1" dirty="0" smtClean="0">
              <a:solidFill>
                <a:srgbClr val="F561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780115" y="0"/>
            <a:ext cx="363885" cy="6858000"/>
          </a:xfrm>
          <a:prstGeom prst="rect">
            <a:avLst/>
          </a:prstGeom>
          <a:solidFill>
            <a:srgbClr val="C2DF5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1">
              <a:defRPr/>
            </a:pPr>
            <a:endParaRPr lang="ru-RU" sz="225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" charset="0"/>
              <a:ea typeface="Palatino" charset="0"/>
              <a:cs typeface="Palatino" charset="0"/>
              <a:sym typeface="Palatino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899592" y="2377273"/>
            <a:ext cx="5544616" cy="1536156"/>
          </a:xfrm>
        </p:spPr>
        <p:txBody>
          <a:bodyPr>
            <a:noAutofit/>
          </a:bodyPr>
          <a:lstStyle/>
          <a:p>
            <a:pPr algn="l"/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Чтобы сделать качели, нужна </a:t>
            </a:r>
            <a:r>
              <a:rPr lang="ru-RU" sz="16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крепкая </a:t>
            </a:r>
            <a:r>
              <a:rPr lang="ru-RU" sz="1600" b="1" dirty="0" smtClean="0">
                <a:solidFill>
                  <a:srgbClr val="FF5B5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(прочная, толстая)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верёвка, а если она будет </a:t>
            </a: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ветхой (тонкой, непрочной, старой)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качели могут оборваться. </a:t>
            </a:r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half" idx="4294967295"/>
          </p:nvPr>
        </p:nvSpPr>
        <p:spPr>
          <a:xfrm>
            <a:off x="2702538" y="4077072"/>
            <a:ext cx="5786800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Вышли зимой кататься на коньках и почувствовали под ногами </a:t>
            </a: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крепкий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лёд. Мы не боимся упасть, потому что </a:t>
            </a: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крепки духом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куртки и штаны из </a:t>
            </a: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крепкой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ткани, ночью мы </a:t>
            </a: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крепко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спали, утром пили </a:t>
            </a: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крепкий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чай, а в голове слова мамы, которые мы запомнили </a:t>
            </a: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крепко-накрепко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«Упал, поднимайся и иди дальше!»</a:t>
            </a:r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076" name="Picture 4" descr="ÐÐ°ÑÑÐ¸Ð½ÐºÐ¸ Ð¿Ð¾ Ð·Ð°Ð¿ÑÐ¾ÑÑ Ð²ÐµÑÑÐ²Ð¾ÑÐ½ÑÐµ ÐºÐ°ÑÐµÐ»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743" y="2377273"/>
            <a:ext cx="2261154" cy="1536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ÐÐ°ÑÑÐ¸Ð½ÐºÐ¸ Ð¿Ð¾ Ð·Ð°Ð¿ÑÐ¾ÑÑ Ð»ÑÐ´ Ð½Ð° ÑÐµÐºÐµ ÐºÐ°ÑÐ°Ð½Ð¸Ðµ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24" y="4077072"/>
            <a:ext cx="2016225" cy="137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201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274638"/>
            <a:ext cx="62646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ru-RU" sz="48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упражнение</a:t>
            </a:r>
          </a:p>
          <a:p>
            <a:pPr algn="ctr"/>
            <a:r>
              <a:rPr lang="ru-RU" sz="24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«Кто быстрей сообразит»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780115" y="0"/>
            <a:ext cx="363885" cy="6858000"/>
          </a:xfrm>
          <a:prstGeom prst="rect">
            <a:avLst/>
          </a:prstGeom>
          <a:solidFill>
            <a:srgbClr val="C2DF5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1">
              <a:defRPr/>
            </a:pPr>
            <a:endParaRPr lang="ru-RU" sz="225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" charset="0"/>
              <a:ea typeface="Palatino" charset="0"/>
              <a:cs typeface="Palatino" charset="0"/>
              <a:sym typeface="Palatino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79512" y="1730133"/>
            <a:ext cx="5400600" cy="2265118"/>
          </a:xfrm>
        </p:spPr>
        <p:txBody>
          <a:bodyPr>
            <a:noAutofit/>
          </a:bodyPr>
          <a:lstStyle/>
          <a:p>
            <a:pPr algn="l"/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У ведущего 2 колоды карточек рубашкой вверх. Синие карточки – вопросы-задания, красные – буквы. Переворачивается синяя карточка, читается какое по значению слово (можно словосочетание) нужно сказать детям, а красная карточка говорит, на какую букву должно это слово начинаться. </a:t>
            </a:r>
            <a:b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Например, «Не стоит давать детям» на букву «Е» или «Ё» : еду для взрослых, например.</a:t>
            </a:r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half" idx="4294967295"/>
          </p:nvPr>
        </p:nvSpPr>
        <p:spPr>
          <a:xfrm>
            <a:off x="1187624" y="6400840"/>
            <a:ext cx="5786800" cy="1440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100" name="Picture 4" descr="ÐÐ°ÑÑÐ¸Ð½ÐºÐ¸ Ð¿Ð¾ Ð·Ð°Ð¿ÑÐ¾ÑÑ Ð¸Ð³ÑÑ ÑÐ¾Ð¾Ð±ÑÐ°Ð¶Ð°ÑÐ¸ÑÐ¼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988840"/>
            <a:ext cx="2736304" cy="200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ÐÐ¾ÑÐ¾Ð¶ÐµÐµ Ð¸Ð·Ð¾Ð±ÑÐ°Ð¶ÐµÐ½Ð¸Ðµ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250415"/>
            <a:ext cx="5400600" cy="205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89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274638"/>
            <a:ext cx="6264696" cy="193899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упражнение</a:t>
            </a:r>
          </a:p>
          <a:p>
            <a:pPr algn="ctr"/>
            <a:r>
              <a:rPr lang="ru-RU" sz="24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«Мир на букву Л»</a:t>
            </a:r>
          </a:p>
          <a:p>
            <a:pPr algn="ctr"/>
            <a:r>
              <a:rPr lang="ru-RU" sz="24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 на самом деле, буква может любой)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780115" y="0"/>
            <a:ext cx="363885" cy="6858000"/>
          </a:xfrm>
          <a:prstGeom prst="rect">
            <a:avLst/>
          </a:prstGeom>
          <a:solidFill>
            <a:srgbClr val="C2DF5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1">
              <a:defRPr/>
            </a:pPr>
            <a:endParaRPr lang="ru-RU" sz="225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" charset="0"/>
              <a:ea typeface="Palatino" charset="0"/>
              <a:cs typeface="Palatino" charset="0"/>
              <a:sym typeface="Palatino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79512" y="2620263"/>
            <a:ext cx="5400600" cy="1685414"/>
          </a:xfrm>
        </p:spPr>
        <p:txBody>
          <a:bodyPr>
            <a:noAutofit/>
          </a:bodyPr>
          <a:lstStyle/>
          <a:p>
            <a:pPr algn="l"/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half" idx="4294967295"/>
          </p:nvPr>
        </p:nvSpPr>
        <p:spPr>
          <a:xfrm>
            <a:off x="1187624" y="6400840"/>
            <a:ext cx="5786800" cy="1440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199" y="2213630"/>
            <a:ext cx="8322915" cy="46443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400" dirty="0" smtClean="0"/>
              <a:t>1.За 2 минуты дети должны написать как можно больше слов на букву Л (в следующий раз буква будет другой)</a:t>
            </a:r>
          </a:p>
          <a:p>
            <a:pPr marL="0" indent="0">
              <a:buNone/>
            </a:pPr>
            <a:r>
              <a:rPr lang="ru-RU" sz="2400" dirty="0" smtClean="0"/>
              <a:t> 2. Затем, выбрав несколько слов, нужно составить предложение (можно использовать и другие подходящие по смыслу слова)</a:t>
            </a:r>
          </a:p>
          <a:p>
            <a:pPr marL="0" indent="0">
              <a:buNone/>
            </a:pPr>
            <a:r>
              <a:rPr lang="ru-RU" sz="1800" dirty="0" smtClean="0"/>
              <a:t>Например, слова: лес, летать, лампа, листочки,</a:t>
            </a:r>
            <a:br>
              <a:rPr lang="ru-RU" sz="1800" dirty="0" smtClean="0"/>
            </a:br>
            <a:r>
              <a:rPr lang="ru-RU" sz="1800" dirty="0" smtClean="0"/>
              <a:t> ласковый, лень, лиса, лето ….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Предложение:  Листочки на деревьях в лесу горят </a:t>
            </a:r>
            <a:br>
              <a:rPr lang="ru-RU" sz="1800" dirty="0" smtClean="0"/>
            </a:br>
            <a:r>
              <a:rPr lang="ru-RU" sz="1800" dirty="0" smtClean="0"/>
              <a:t>в свете лампы-солнца, и, летая над лесом, </a:t>
            </a:r>
            <a:br>
              <a:rPr lang="ru-RU" sz="1800" dirty="0" smtClean="0"/>
            </a:br>
            <a:r>
              <a:rPr lang="ru-RU" sz="1800" dirty="0" smtClean="0"/>
              <a:t>ласковый ветер видит, как лень заставила </a:t>
            </a:r>
            <a:r>
              <a:rPr lang="ru-RU" sz="1800" smtClean="0"/>
              <a:t>лису </a:t>
            </a:r>
            <a:r>
              <a:rPr lang="ru-RU" sz="1800" smtClean="0"/>
              <a:t>нежиться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и наслаждаться летом. </a:t>
            </a:r>
            <a:endParaRPr lang="ru-RU" sz="1800" dirty="0"/>
          </a:p>
        </p:txBody>
      </p:sp>
      <p:pic>
        <p:nvPicPr>
          <p:cNvPr id="5122" name="Picture 2" descr="ÐÐ°ÑÑÐ¸Ð½ÐºÐ¸ Ð¿Ð¾ Ð·Ð°Ð¿ÑÐ¾ÑÑ Ð»ÐµÑ Ð¸ Ð»Ð¸ÑÐ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065162"/>
            <a:ext cx="2448272" cy="186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034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274638"/>
            <a:ext cx="6264696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 упражнение</a:t>
            </a:r>
          </a:p>
          <a:p>
            <a:pPr algn="ctr"/>
            <a:r>
              <a:rPr lang="ru-RU" sz="3200" b="1" dirty="0" smtClean="0">
                <a:solidFill>
                  <a:srgbClr val="F5611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«5 на 5»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8780115" y="0"/>
            <a:ext cx="363885" cy="6858000"/>
          </a:xfrm>
          <a:prstGeom prst="rect">
            <a:avLst/>
          </a:prstGeom>
          <a:solidFill>
            <a:srgbClr val="C2DF5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1">
              <a:defRPr/>
            </a:pPr>
            <a:endParaRPr lang="ru-RU" sz="225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atino" charset="0"/>
              <a:ea typeface="Palatino" charset="0"/>
              <a:cs typeface="Palatino" charset="0"/>
              <a:sym typeface="Palatino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79512" y="2620263"/>
            <a:ext cx="5400600" cy="1685414"/>
          </a:xfrm>
        </p:spPr>
        <p:txBody>
          <a:bodyPr>
            <a:noAutofit/>
          </a:bodyPr>
          <a:lstStyle/>
          <a:p>
            <a:pPr algn="l"/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half" idx="4294967295"/>
          </p:nvPr>
        </p:nvSpPr>
        <p:spPr>
          <a:xfrm>
            <a:off x="827584" y="1988840"/>
            <a:ext cx="7272808" cy="46111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AutoNum type="arabicPeriod"/>
            </a:pP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Просим детей назвать произвольных 5 слов (любых)</a:t>
            </a:r>
          </a:p>
          <a:p>
            <a:pPr>
              <a:buAutoNum type="arabicPeriod"/>
            </a:pP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Записываем на доске (выбираем из всего, что предложено детьми, слова, наиболее далёкие друг от друга по тематике и по смыслу)</a:t>
            </a:r>
          </a:p>
          <a:p>
            <a:pPr>
              <a:buAutoNum type="arabicPeriod"/>
            </a:pP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Как вариант: можно взять любую книгу, закрыть глаза, ткнуть пальцем в разные слова (на разных страницах), записать их на доске</a:t>
            </a:r>
          </a:p>
          <a:p>
            <a:pPr>
              <a:buAutoNum type="arabicPeriod"/>
            </a:pP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Сочиняем рассказ – законченный связный текст - из пяти предложений. Время – 5 минут.</a:t>
            </a:r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199" y="6165304"/>
            <a:ext cx="8322915" cy="692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sz="1800" dirty="0"/>
          </a:p>
        </p:txBody>
      </p:sp>
      <p:pic>
        <p:nvPicPr>
          <p:cNvPr id="8" name="Picture 2" descr="Картинки по запросу зарядка для детей 7 ле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1" y="4586070"/>
            <a:ext cx="2500101" cy="214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24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5707</TotalTime>
  <Words>691</Words>
  <Application>Microsoft Office PowerPoint</Application>
  <PresentationFormat>Экран (4:3)</PresentationFormat>
  <Paragraphs>90</Paragraphs>
  <Slides>13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Palatino</vt:lpstr>
      <vt:lpstr>Verdana</vt:lpstr>
      <vt:lpstr>YanusC</vt:lpstr>
      <vt:lpstr>Тема Office</vt:lpstr>
      <vt:lpstr>Презентация PowerPoint</vt:lpstr>
      <vt:lpstr>Презентация PowerPoint</vt:lpstr>
      <vt:lpstr>Презентация PowerPoint</vt:lpstr>
      <vt:lpstr>1.  придумать и нарисовать несуществующее животное         (зайца с ушами слона и хвостом тигра, например)</vt:lpstr>
      <vt:lpstr>1. Вспомнить, какими разными синонимами мы называем предмет (например, телефон – мобильник, мобилка, сотовый, труба,…)</vt:lpstr>
      <vt:lpstr>1. Чтобы сделать качели, нужна крепкая (прочная, толстая) верёвка, а если она будет ветхой (тонкой, непрочной, старой), качели могут оборваться. </vt:lpstr>
      <vt:lpstr>   У ведущего 2 колоды карточек рубашкой вверх. Синие карточки – вопросы-задания, красные – буквы. Переворачивается синяя карточка, читается какое по значению слово (можно словосочетание) нужно сказать детям, а красная карточка говорит, на какую букву должно это слово начинаться.  Например, «Не стоит давать детям» на букву «Е» или «Ё» : еду для взрослых, например.</vt:lpstr>
      <vt:lpstr>   </vt:lpstr>
      <vt:lpstr>   </vt:lpstr>
      <vt:lpstr>   </vt:lpstr>
      <vt:lpstr>   </vt:lpstr>
      <vt:lpstr>   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Отделение  качества  и  квалификации</dc:title>
  <dc:creator>Галина Ефремова</dc:creator>
  <cp:lastModifiedBy>lenovo</cp:lastModifiedBy>
  <cp:revision>439</cp:revision>
  <cp:lastPrinted>2018-05-22T06:12:35Z</cp:lastPrinted>
  <dcterms:created xsi:type="dcterms:W3CDTF">2016-05-18T18:55:16Z</dcterms:created>
  <dcterms:modified xsi:type="dcterms:W3CDTF">2018-08-28T10:54:34Z</dcterms:modified>
</cp:coreProperties>
</file>